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abd243ea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abd243ea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abd243ea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abd243ea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a058ff729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a058ff729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a058ff729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a058ff729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abd243ea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abd243ea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abd243ea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abd243ea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abd243ea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abd243ea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a0a3a6cd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a0a3a6cd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6.png"/><Relationship Id="rId7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.png"/><Relationship Id="rId5" Type="http://schemas.openxmlformats.org/officeDocument/2006/relationships/hyperlink" Target="https://github.com/nlohmann/json" TargetMode="External"/><Relationship Id="rId6" Type="http://schemas.openxmlformats.org/officeDocument/2006/relationships/hyperlink" Target="http://www.assimp.org/" TargetMode="External"/><Relationship Id="rId7" Type="http://schemas.openxmlformats.org/officeDocument/2006/relationships/image" Target="../media/image2.png"/><Relationship Id="rId8" Type="http://schemas.openxmlformats.org/officeDocument/2006/relationships/hyperlink" Target="https://lodev.org/lodepn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6738" l="0" r="0" t="6756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0" y="0"/>
            <a:ext cx="9144000" cy="5151300"/>
          </a:xfrm>
          <a:prstGeom prst="rect">
            <a:avLst/>
          </a:prstGeom>
          <a:gradFill>
            <a:gsLst>
              <a:gs pos="0">
                <a:srgbClr val="741B47">
                  <a:alpha val="39215"/>
                </a:srgbClr>
              </a:gs>
              <a:gs pos="100000">
                <a:srgbClr val="4C113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731550" y="446400"/>
            <a:ext cx="7680900" cy="42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800">
                <a:solidFill>
                  <a:srgbClr val="B7B7B7"/>
                </a:solidFill>
                <a:latin typeface="Raleway"/>
                <a:ea typeface="Raleway"/>
                <a:cs typeface="Raleway"/>
                <a:sym typeface="Raleway"/>
              </a:rPr>
              <a:t>Projet Libre</a:t>
            </a:r>
            <a:endParaRPr b="1" sz="4800">
              <a:solidFill>
                <a:srgbClr val="B7B7B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006AB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Promo 2019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METZ Aurelien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33217" l="0" r="0" t="0"/>
          <a:stretch/>
        </p:blipFill>
        <p:spPr>
          <a:xfrm flipH="1">
            <a:off x="0" y="0"/>
            <a:ext cx="9143748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/>
          <p:nvPr/>
        </p:nvSpPr>
        <p:spPr>
          <a:xfrm>
            <a:off x="0" y="7800"/>
            <a:ext cx="9144000" cy="5143500"/>
          </a:xfrm>
          <a:prstGeom prst="rect">
            <a:avLst/>
          </a:prstGeom>
          <a:gradFill>
            <a:gsLst>
              <a:gs pos="0">
                <a:srgbClr val="741B47">
                  <a:alpha val="39215"/>
                </a:srgbClr>
              </a:gs>
              <a:gs pos="100000">
                <a:srgbClr val="4C113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-143850" y="314050"/>
            <a:ext cx="5321700" cy="694500"/>
          </a:xfrm>
          <a:prstGeom prst="flowChartAlternateProcess">
            <a:avLst/>
          </a:prstGeom>
          <a:gradFill>
            <a:gsLst>
              <a:gs pos="0">
                <a:srgbClr val="C62D78"/>
              </a:gs>
              <a:gs pos="38000">
                <a:srgbClr val="DA1E83"/>
              </a:gs>
              <a:gs pos="100000">
                <a:srgbClr val="8F0053"/>
              </a:gs>
            </a:gsLst>
            <a:lin ang="0" scaled="0"/>
          </a:gradFill>
          <a:ln cap="flat" cmpd="sng" w="9525">
            <a:solidFill>
              <a:srgbClr val="FFBE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840300" y="272175"/>
            <a:ext cx="83037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Le Photon Mapping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840300" y="1085350"/>
            <a:ext cx="7463400" cy="31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CCCCCC"/>
                </a:solidFill>
                <a:latin typeface="Raleway"/>
                <a:ea typeface="Raleway"/>
                <a:cs typeface="Raleway"/>
                <a:sym typeface="Raleway"/>
              </a:rPr>
              <a:t>Utilisé</a:t>
            </a:r>
            <a:r>
              <a:rPr lang="fr" sz="3000">
                <a:solidFill>
                  <a:srgbClr val="CCCCCC"/>
                </a:solidFill>
                <a:latin typeface="Raleway"/>
                <a:ea typeface="Raleway"/>
                <a:cs typeface="Raleway"/>
                <a:sym typeface="Raleway"/>
              </a:rPr>
              <a:t> en </a:t>
            </a: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infographie</a:t>
            </a:r>
            <a:endParaRPr b="1" sz="30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CCCCCC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CCCCCC"/>
                </a:solidFill>
                <a:latin typeface="Raleway"/>
                <a:ea typeface="Raleway"/>
                <a:cs typeface="Raleway"/>
                <a:sym typeface="Raleway"/>
              </a:rPr>
              <a:t>Pour des rendus </a:t>
            </a: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réalistes</a:t>
            </a:r>
            <a:endParaRPr b="1" sz="30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0" l="0" r="1205" t="0"/>
          <a:stretch/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41B47">
                  <a:alpha val="39215"/>
                </a:srgbClr>
              </a:gs>
              <a:gs pos="100000">
                <a:srgbClr val="4C113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-143850" y="314050"/>
            <a:ext cx="5321700" cy="694500"/>
          </a:xfrm>
          <a:prstGeom prst="flowChartAlternateProcess">
            <a:avLst/>
          </a:prstGeom>
          <a:gradFill>
            <a:gsLst>
              <a:gs pos="0">
                <a:srgbClr val="C62D78"/>
              </a:gs>
              <a:gs pos="38000">
                <a:srgbClr val="DA1E83"/>
              </a:gs>
              <a:gs pos="100000">
                <a:srgbClr val="8F0053"/>
              </a:gs>
            </a:gsLst>
            <a:lin ang="0" scaled="0"/>
          </a:gradFill>
          <a:ln cap="flat" cmpd="sng" w="9525">
            <a:solidFill>
              <a:srgbClr val="FFBE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840300" y="237250"/>
            <a:ext cx="83037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Le Photon Mapping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840300" y="1085350"/>
            <a:ext cx="7463400" cy="31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CCCCCC"/>
                </a:solidFill>
                <a:latin typeface="Raleway"/>
                <a:ea typeface="Raleway"/>
                <a:cs typeface="Raleway"/>
                <a:sym typeface="Raleway"/>
              </a:rPr>
              <a:t>Une </a:t>
            </a: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méthode</a:t>
            </a: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fr" sz="3000">
                <a:solidFill>
                  <a:srgbClr val="CCCCCC"/>
                </a:solidFill>
                <a:latin typeface="Raleway"/>
                <a:ea typeface="Raleway"/>
                <a:cs typeface="Raleway"/>
                <a:sym typeface="Raleway"/>
              </a:rPr>
              <a:t>de </a:t>
            </a: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simulation </a:t>
            </a:r>
            <a:r>
              <a:rPr lang="fr" sz="3000">
                <a:solidFill>
                  <a:srgbClr val="CCCCCC"/>
                </a:solidFill>
                <a:latin typeface="Raleway"/>
                <a:ea typeface="Raleway"/>
                <a:cs typeface="Raleway"/>
                <a:sym typeface="Raleway"/>
              </a:rPr>
              <a:t>du</a:t>
            </a:r>
            <a:endParaRPr sz="3000">
              <a:solidFill>
                <a:srgbClr val="CCCCCC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CCCCCC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CCCCCC"/>
                </a:solidFill>
                <a:latin typeface="Raleway"/>
                <a:ea typeface="Raleway"/>
                <a:cs typeface="Raleway"/>
                <a:sym typeface="Raleway"/>
              </a:rPr>
              <a:t>comportement de la </a:t>
            </a: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lumière</a:t>
            </a:r>
            <a:endParaRPr b="1" sz="30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0" l="0" r="1205" t="0"/>
          <a:stretch/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41B47">
                  <a:alpha val="39215"/>
                </a:srgbClr>
              </a:gs>
              <a:gs pos="100000">
                <a:srgbClr val="4C113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/>
          <p:nvPr/>
        </p:nvSpPr>
        <p:spPr>
          <a:xfrm>
            <a:off x="-143850" y="314050"/>
            <a:ext cx="5321700" cy="694500"/>
          </a:xfrm>
          <a:prstGeom prst="flowChartAlternateProcess">
            <a:avLst/>
          </a:prstGeom>
          <a:gradFill>
            <a:gsLst>
              <a:gs pos="0">
                <a:srgbClr val="C62D78"/>
              </a:gs>
              <a:gs pos="38000">
                <a:srgbClr val="DA1E83"/>
              </a:gs>
              <a:gs pos="100000">
                <a:srgbClr val="8F0053"/>
              </a:gs>
            </a:gsLst>
            <a:lin ang="0" scaled="0"/>
          </a:gradFill>
          <a:ln cap="flat" cmpd="sng" w="9525">
            <a:solidFill>
              <a:srgbClr val="FFBE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840300" y="237250"/>
            <a:ext cx="83037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Le Photon Mapping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3171500" y="2179450"/>
            <a:ext cx="1159500" cy="1117800"/>
          </a:xfrm>
          <a:prstGeom prst="ellipse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4" name="Google Shape;84;p16"/>
          <p:cNvCxnSpPr/>
          <p:nvPr/>
        </p:nvCxnSpPr>
        <p:spPr>
          <a:xfrm>
            <a:off x="2004825" y="1348225"/>
            <a:ext cx="0" cy="26685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6"/>
          <p:cNvCxnSpPr/>
          <p:nvPr/>
        </p:nvCxnSpPr>
        <p:spPr>
          <a:xfrm flipH="1" rot="10800000">
            <a:off x="2004825" y="3981675"/>
            <a:ext cx="3863100" cy="210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" name="Google Shape;86;p16"/>
          <p:cNvSpPr/>
          <p:nvPr/>
        </p:nvSpPr>
        <p:spPr>
          <a:xfrm>
            <a:off x="4011925" y="1567338"/>
            <a:ext cx="356400" cy="329100"/>
          </a:xfrm>
          <a:prstGeom prst="sun">
            <a:avLst>
              <a:gd fmla="val 25000" name="adj"/>
            </a:avLst>
          </a:prstGeom>
          <a:gradFill>
            <a:gsLst>
              <a:gs pos="0">
                <a:srgbClr val="741B47">
                  <a:alpha val="39215"/>
                </a:srgbClr>
              </a:gs>
              <a:gs pos="100000">
                <a:srgbClr val="4C1130"/>
              </a:gs>
            </a:gsLst>
            <a:path path="circle">
              <a:fillToRect b="50%" l="50%" r="50%" t="50%"/>
            </a:path>
            <a:tileRect/>
          </a:gradFill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" name="Google Shape;87;p16"/>
          <p:cNvCxnSpPr/>
          <p:nvPr/>
        </p:nvCxnSpPr>
        <p:spPr>
          <a:xfrm flipH="1">
            <a:off x="2004800" y="1781300"/>
            <a:ext cx="2032800" cy="8577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88" name="Google Shape;88;p16"/>
          <p:cNvCxnSpPr>
            <a:endCxn id="83" idx="0"/>
          </p:cNvCxnSpPr>
          <p:nvPr/>
        </p:nvCxnSpPr>
        <p:spPr>
          <a:xfrm flipH="1">
            <a:off x="3751250" y="1837150"/>
            <a:ext cx="335400" cy="3423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6"/>
          <p:cNvCxnSpPr/>
          <p:nvPr/>
        </p:nvCxnSpPr>
        <p:spPr>
          <a:xfrm>
            <a:off x="2011825" y="2640525"/>
            <a:ext cx="775500" cy="13623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0" name="Google Shape;90;p16"/>
          <p:cNvCxnSpPr/>
          <p:nvPr/>
        </p:nvCxnSpPr>
        <p:spPr>
          <a:xfrm>
            <a:off x="2004825" y="3353025"/>
            <a:ext cx="782400" cy="6498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91" name="Google Shape;91;p16"/>
          <p:cNvCxnSpPr>
            <a:stCxn id="83" idx="0"/>
          </p:cNvCxnSpPr>
          <p:nvPr/>
        </p:nvCxnSpPr>
        <p:spPr>
          <a:xfrm flipH="1">
            <a:off x="3341450" y="2179450"/>
            <a:ext cx="409800" cy="9540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6"/>
          <p:cNvCxnSpPr>
            <a:stCxn id="83" idx="3"/>
          </p:cNvCxnSpPr>
          <p:nvPr/>
        </p:nvCxnSpPr>
        <p:spPr>
          <a:xfrm flipH="1">
            <a:off x="3332305" y="3133552"/>
            <a:ext cx="9000" cy="8760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3" name="Google Shape;93;p16"/>
          <p:cNvCxnSpPr/>
          <p:nvPr/>
        </p:nvCxnSpPr>
        <p:spPr>
          <a:xfrm>
            <a:off x="4261150" y="1865125"/>
            <a:ext cx="419400" cy="21306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4" name="Google Shape;94;p16"/>
          <p:cNvCxnSpPr>
            <a:stCxn id="83" idx="5"/>
          </p:cNvCxnSpPr>
          <p:nvPr/>
        </p:nvCxnSpPr>
        <p:spPr>
          <a:xfrm>
            <a:off x="4161195" y="3133552"/>
            <a:ext cx="526500" cy="8511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6"/>
          <p:cNvCxnSpPr>
            <a:stCxn id="83" idx="5"/>
          </p:cNvCxnSpPr>
          <p:nvPr/>
        </p:nvCxnSpPr>
        <p:spPr>
          <a:xfrm>
            <a:off x="4161195" y="3133552"/>
            <a:ext cx="72000" cy="8481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6" name="Google Shape;96;p16"/>
          <p:cNvCxnSpPr/>
          <p:nvPr/>
        </p:nvCxnSpPr>
        <p:spPr>
          <a:xfrm flipH="1">
            <a:off x="2032550" y="1732400"/>
            <a:ext cx="1991100" cy="2307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97" name="Google Shape;97;p16"/>
          <p:cNvCxnSpPr/>
          <p:nvPr/>
        </p:nvCxnSpPr>
        <p:spPr>
          <a:xfrm>
            <a:off x="4331000" y="1858150"/>
            <a:ext cx="1222500" cy="2123700"/>
          </a:xfrm>
          <a:prstGeom prst="straightConnector1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/>
          <p:nvPr/>
        </p:nvSpPr>
        <p:spPr>
          <a:xfrm>
            <a:off x="1215300" y="1849900"/>
            <a:ext cx="3143400" cy="6219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 rotWithShape="1">
          <a:blip r:embed="rId3">
            <a:alphaModFix/>
          </a:blip>
          <a:srcRect b="15404" l="0" r="0" t="0"/>
          <a:stretch/>
        </p:blipFill>
        <p:spPr>
          <a:xfrm flipH="1"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41B47">
                  <a:alpha val="39215"/>
                </a:srgbClr>
              </a:gs>
              <a:gs pos="100000">
                <a:srgbClr val="4C113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/>
          <p:nvPr/>
        </p:nvSpPr>
        <p:spPr>
          <a:xfrm>
            <a:off x="-143850" y="314050"/>
            <a:ext cx="5321700" cy="694500"/>
          </a:xfrm>
          <a:prstGeom prst="flowChartAlternateProcess">
            <a:avLst/>
          </a:prstGeom>
          <a:gradFill>
            <a:gsLst>
              <a:gs pos="0">
                <a:srgbClr val="C62D78"/>
              </a:gs>
              <a:gs pos="38000">
                <a:srgbClr val="DA1E83"/>
              </a:gs>
              <a:gs pos="100000">
                <a:srgbClr val="8F0053"/>
              </a:gs>
            </a:gsLst>
            <a:lin ang="0" scaled="0"/>
          </a:gradFill>
          <a:ln cap="flat" cmpd="sng" w="9525">
            <a:solidFill>
              <a:srgbClr val="FFBE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840300" y="237250"/>
            <a:ext cx="83037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Les applications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7" name="Google Shape;107;p17"/>
          <p:cNvSpPr/>
          <p:nvPr/>
        </p:nvSpPr>
        <p:spPr>
          <a:xfrm>
            <a:off x="1117875" y="3360025"/>
            <a:ext cx="3143400" cy="593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Ray tracing</a:t>
            </a:r>
            <a:endParaRPr b="1" i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117875" y="4282250"/>
            <a:ext cx="3143400" cy="593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Marching cubes</a:t>
            </a:r>
            <a:endParaRPr b="1" i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9" name="Google Shape;109;p17"/>
          <p:cNvSpPr/>
          <p:nvPr/>
        </p:nvSpPr>
        <p:spPr>
          <a:xfrm>
            <a:off x="440200" y="4282250"/>
            <a:ext cx="552000" cy="593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200" y="4303100"/>
            <a:ext cx="552000" cy="55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/>
          <p:nvPr/>
        </p:nvSpPr>
        <p:spPr>
          <a:xfrm>
            <a:off x="440200" y="3360025"/>
            <a:ext cx="552000" cy="593700"/>
          </a:xfrm>
          <a:prstGeom prst="roundRect">
            <a:avLst>
              <a:gd fmla="val 16667" name="adj"/>
            </a:avLst>
          </a:prstGeom>
          <a:solidFill>
            <a:srgbClr val="F1C232"/>
          </a:solidFill>
          <a:ln cap="flat" cmpd="sng" w="381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175" y="3436875"/>
            <a:ext cx="300475" cy="300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17"/>
          <p:cNvCxnSpPr/>
          <p:nvPr/>
        </p:nvCxnSpPr>
        <p:spPr>
          <a:xfrm>
            <a:off x="628900" y="3597525"/>
            <a:ext cx="251400" cy="237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7"/>
          <p:cNvSpPr/>
          <p:nvPr/>
        </p:nvSpPr>
        <p:spPr>
          <a:xfrm>
            <a:off x="5567375" y="3360025"/>
            <a:ext cx="3143400" cy="5937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381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Temps </a:t>
            </a:r>
            <a:r>
              <a:rPr b="1" i="1" lang="fr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réel</a:t>
            </a:r>
            <a:endParaRPr b="1" i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5" name="Google Shape;115;p17"/>
          <p:cNvSpPr/>
          <p:nvPr/>
        </p:nvSpPr>
        <p:spPr>
          <a:xfrm>
            <a:off x="4889700" y="3360025"/>
            <a:ext cx="552000" cy="5937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381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89700" y="3380876"/>
            <a:ext cx="552000" cy="55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5567375" y="4282250"/>
            <a:ext cx="3143400" cy="5937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381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GPU</a:t>
            </a:r>
            <a:endParaRPr b="1" i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4889700" y="4282250"/>
            <a:ext cx="552000" cy="5937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3810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89700" y="4303100"/>
            <a:ext cx="552000" cy="55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8"/>
          <p:cNvPicPr preferRelativeResize="0"/>
          <p:nvPr/>
        </p:nvPicPr>
        <p:blipFill rotWithShape="1">
          <a:blip r:embed="rId3">
            <a:alphaModFix/>
          </a:blip>
          <a:srcRect b="2505" l="0" r="0" t="0"/>
          <a:stretch/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41B47">
                  <a:alpha val="39215"/>
                </a:srgbClr>
              </a:gs>
              <a:gs pos="100000">
                <a:srgbClr val="4C113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-143850" y="314050"/>
            <a:ext cx="5321700" cy="694500"/>
          </a:xfrm>
          <a:prstGeom prst="flowChartAlternateProcess">
            <a:avLst/>
          </a:prstGeom>
          <a:gradFill>
            <a:gsLst>
              <a:gs pos="0">
                <a:srgbClr val="C62D78"/>
              </a:gs>
              <a:gs pos="38000">
                <a:srgbClr val="DA1E83"/>
              </a:gs>
              <a:gs pos="100000">
                <a:srgbClr val="8F0053"/>
              </a:gs>
            </a:gsLst>
            <a:lin ang="0" scaled="0"/>
          </a:gradFill>
          <a:ln cap="flat" cmpd="sng" w="9525">
            <a:solidFill>
              <a:srgbClr val="FFBE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 txBox="1"/>
          <p:nvPr/>
        </p:nvSpPr>
        <p:spPr>
          <a:xfrm>
            <a:off x="840300" y="237250"/>
            <a:ext cx="83037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Le projet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840300" y="1338900"/>
            <a:ext cx="3173100" cy="274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Une </a:t>
            </a: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scène</a:t>
            </a:r>
            <a:endParaRPr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+</a:t>
            </a:r>
            <a:endParaRPr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du </a:t>
            </a: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paramétrage</a:t>
            </a:r>
            <a:endParaRPr b="1" sz="30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1250" y="1761300"/>
            <a:ext cx="1905000" cy="1905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" name="Google Shape;130;p18"/>
          <p:cNvCxnSpPr>
            <a:stCxn id="128" idx="3"/>
            <a:endCxn id="129" idx="1"/>
          </p:cNvCxnSpPr>
          <p:nvPr/>
        </p:nvCxnSpPr>
        <p:spPr>
          <a:xfrm>
            <a:off x="4013400" y="2713800"/>
            <a:ext cx="14880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9"/>
          <p:cNvPicPr preferRelativeResize="0"/>
          <p:nvPr/>
        </p:nvPicPr>
        <p:blipFill rotWithShape="1">
          <a:blip r:embed="rId3">
            <a:alphaModFix/>
          </a:blip>
          <a:srcRect b="7834" l="0" r="0" t="7834"/>
          <a:stretch/>
        </p:blipFill>
        <p:spPr>
          <a:xfrm>
            <a:off x="0" y="0"/>
            <a:ext cx="9143995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41B47">
                  <a:alpha val="39215"/>
                </a:srgbClr>
              </a:gs>
              <a:gs pos="100000">
                <a:srgbClr val="4C113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/>
          <p:nvPr/>
        </p:nvSpPr>
        <p:spPr>
          <a:xfrm>
            <a:off x="3948213" y="1627625"/>
            <a:ext cx="3092400" cy="28698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/>
          <p:nvPr/>
        </p:nvSpPr>
        <p:spPr>
          <a:xfrm>
            <a:off x="-143850" y="314050"/>
            <a:ext cx="5321700" cy="694500"/>
          </a:xfrm>
          <a:prstGeom prst="flowChartAlternateProcess">
            <a:avLst/>
          </a:prstGeom>
          <a:gradFill>
            <a:gsLst>
              <a:gs pos="0">
                <a:srgbClr val="C62D78"/>
              </a:gs>
              <a:gs pos="38000">
                <a:srgbClr val="DA1E83"/>
              </a:gs>
              <a:gs pos="100000">
                <a:srgbClr val="8F0053"/>
              </a:gs>
            </a:gsLst>
            <a:lin ang="0" scaled="0"/>
          </a:gradFill>
          <a:ln cap="flat" cmpd="sng" w="9525">
            <a:solidFill>
              <a:srgbClr val="FFBE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/>
          <p:cNvSpPr txBox="1"/>
          <p:nvPr/>
        </p:nvSpPr>
        <p:spPr>
          <a:xfrm>
            <a:off x="840300" y="237250"/>
            <a:ext cx="83037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Le projet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840300" y="1353000"/>
            <a:ext cx="3539700" cy="6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Une </a:t>
            </a: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scène</a:t>
            </a:r>
            <a:endParaRPr b="1" sz="30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1" name="Google Shape;14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300" y="1995588"/>
            <a:ext cx="1246825" cy="124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 txBox="1"/>
          <p:nvPr/>
        </p:nvSpPr>
        <p:spPr>
          <a:xfrm>
            <a:off x="840300" y="3534125"/>
            <a:ext cx="29133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1C23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5"/>
              </a:rPr>
              <a:t>nlohmann.github.io/json</a:t>
            </a:r>
            <a:endParaRPr sz="18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1C23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6"/>
              </a:rPr>
              <a:t>Open-Asset-Importer-Lib</a:t>
            </a:r>
            <a:endParaRPr sz="18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3" name="Google Shape;143;p19"/>
          <p:cNvSpPr/>
          <p:nvPr/>
        </p:nvSpPr>
        <p:spPr>
          <a:xfrm>
            <a:off x="4562150" y="2270224"/>
            <a:ext cx="2346600" cy="20898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Photon Mapping</a:t>
            </a:r>
            <a:endParaRPr b="1" sz="30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C++</a:t>
            </a:r>
            <a:endParaRPr b="1" sz="30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91450" y="2463125"/>
            <a:ext cx="1198800" cy="1198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5" name="Google Shape;145;p19"/>
          <p:cNvCxnSpPr>
            <a:stCxn id="137" idx="3"/>
            <a:endCxn id="144" idx="1"/>
          </p:cNvCxnSpPr>
          <p:nvPr/>
        </p:nvCxnSpPr>
        <p:spPr>
          <a:xfrm>
            <a:off x="7040613" y="3062525"/>
            <a:ext cx="3507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46" name="Google Shape;146;p19"/>
          <p:cNvSpPr txBox="1"/>
          <p:nvPr/>
        </p:nvSpPr>
        <p:spPr>
          <a:xfrm>
            <a:off x="7263200" y="3661925"/>
            <a:ext cx="14553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>
                <a:solidFill>
                  <a:srgbClr val="F1C23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8"/>
              </a:rPr>
              <a:t>LodePNG</a:t>
            </a:r>
            <a:endParaRPr sz="22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Google Shape;147;p19"/>
          <p:cNvSpPr txBox="1"/>
          <p:nvPr/>
        </p:nvSpPr>
        <p:spPr>
          <a:xfrm>
            <a:off x="3948225" y="1627625"/>
            <a:ext cx="3092400" cy="6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Ray tracing</a:t>
            </a:r>
            <a:endParaRPr b="1" sz="30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7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41B47">
                  <a:alpha val="39215"/>
                </a:srgbClr>
              </a:gs>
              <a:gs pos="100000">
                <a:srgbClr val="4C113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-143850" y="314050"/>
            <a:ext cx="5321700" cy="694500"/>
          </a:xfrm>
          <a:prstGeom prst="flowChartAlternateProcess">
            <a:avLst/>
          </a:prstGeom>
          <a:gradFill>
            <a:gsLst>
              <a:gs pos="0">
                <a:srgbClr val="C62D78"/>
              </a:gs>
              <a:gs pos="38000">
                <a:srgbClr val="DA1E83"/>
              </a:gs>
              <a:gs pos="100000">
                <a:srgbClr val="8F0053"/>
              </a:gs>
            </a:gsLst>
            <a:lin ang="0" scaled="0"/>
          </a:gradFill>
          <a:ln cap="flat" cmpd="sng" w="9525">
            <a:solidFill>
              <a:srgbClr val="FFBE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0"/>
          <p:cNvSpPr txBox="1"/>
          <p:nvPr/>
        </p:nvSpPr>
        <p:spPr>
          <a:xfrm>
            <a:off x="840300" y="237250"/>
            <a:ext cx="8303700" cy="8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La </a:t>
            </a:r>
            <a:r>
              <a:rPr lang="fr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méthode</a:t>
            </a:r>
            <a:endParaRPr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840300" y="1571725"/>
            <a:ext cx="83037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3000"/>
              <a:buFont typeface="Raleway"/>
              <a:buChar char="●"/>
            </a:pP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Une </a:t>
            </a: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personne </a:t>
            </a:r>
            <a:endParaRPr b="1" sz="3000">
              <a:solidFill>
                <a:srgbClr val="CCCCCC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000"/>
              <a:buFont typeface="Raleway"/>
              <a:buChar char="●"/>
            </a:pPr>
            <a:r>
              <a:rPr lang="fr" sz="3000">
                <a:solidFill>
                  <a:srgbClr val="CCCCCC"/>
                </a:solidFill>
                <a:latin typeface="Raleway"/>
                <a:ea typeface="Raleway"/>
                <a:cs typeface="Raleway"/>
                <a:sym typeface="Raleway"/>
              </a:rPr>
              <a:t>Travail en </a:t>
            </a: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incréments</a:t>
            </a:r>
            <a:endParaRPr b="1" sz="30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000"/>
              <a:buFont typeface="Raleway"/>
              <a:buChar char="●"/>
            </a:pPr>
            <a:r>
              <a:rPr b="1"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Quatre semaines</a:t>
            </a:r>
            <a:r>
              <a:rPr lang="fr" sz="3000">
                <a:solidFill>
                  <a:srgbClr val="CCCCCC"/>
                </a:solidFill>
                <a:latin typeface="Raleway"/>
                <a:ea typeface="Raleway"/>
                <a:cs typeface="Raleway"/>
                <a:sym typeface="Raleway"/>
              </a:rPr>
              <a:t> de travails </a:t>
            </a:r>
            <a:r>
              <a:rPr lang="fr" sz="3000">
                <a:solidFill>
                  <a:srgbClr val="F1C232"/>
                </a:solidFill>
                <a:latin typeface="Raleway"/>
                <a:ea typeface="Raleway"/>
                <a:cs typeface="Raleway"/>
                <a:sym typeface="Raleway"/>
              </a:rPr>
              <a:t>4 jours / semaines</a:t>
            </a:r>
            <a:endParaRPr b="1" sz="3000">
              <a:solidFill>
                <a:srgbClr val="F1C23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CCCCC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1"/>
          <p:cNvPicPr preferRelativeResize="0"/>
          <p:nvPr/>
        </p:nvPicPr>
        <p:blipFill rotWithShape="1">
          <a:blip r:embed="rId3">
            <a:alphaModFix/>
          </a:blip>
          <a:srcRect b="23242" l="0" r="0" t="0"/>
          <a:stretch/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41B47">
                  <a:alpha val="39215"/>
                </a:srgbClr>
              </a:gs>
              <a:gs pos="100000">
                <a:srgbClr val="4C113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/>
          <p:cNvSpPr txBox="1"/>
          <p:nvPr/>
        </p:nvSpPr>
        <p:spPr>
          <a:xfrm>
            <a:off x="691500" y="465600"/>
            <a:ext cx="7761000" cy="421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Merci !</a:t>
            </a:r>
            <a:endParaRPr b="1" sz="3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